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12" autoAdjust="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2C3A5-6AFC-4456-B29A-29A92D9C5332}"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2C3A5-6AFC-4456-B29A-29A92D9C5332}"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2C3A5-6AFC-4456-B29A-29A92D9C5332}"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8B2C3A5-6AFC-4456-B29A-29A92D9C533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2C3A5-6AFC-4456-B29A-29A92D9C5332}"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C60625C-D7E5-41D4-861B-134D85F564A6}" type="datetimeFigureOut">
              <a:rPr lang="ru-RU" smtClean="0"/>
              <a:pPr/>
              <a:t>23.12.2011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8B2C3A5-6AFC-4456-B29A-29A92D9C5332}"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C60625C-D7E5-41D4-861B-134D85F564A6}" type="datetimeFigureOut">
              <a:rPr lang="ru-RU" smtClean="0"/>
              <a:pPr/>
              <a:t>23.12.2011</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8B2C3A5-6AFC-4456-B29A-29A92D9C5332}"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wmf"/><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a:latin typeface="Algerian" pitchFamily="82" charset="0"/>
              </a:rPr>
              <a:t>Symbols Of Scotland</a:t>
            </a:r>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C:\Users\Пользователь\AppData\Local\Microsoft\Windows\Temporary Internet Files\Content.IE5\CLK6BOSF\MC90019926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933056"/>
            <a:ext cx="1871050" cy="2726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7" name="Picture 3" descr="C:\Users\Пользователь\AppData\Local\Microsoft\Windows\Temporary Internet Files\Content.IE5\GBNVD51B\MC9002311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260648"/>
            <a:ext cx="2559113" cy="19163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Пользователь\AppData\Local\Microsoft\Windows\Temporary Internet Files\Content.IE5\TAJESJGU\MC90001587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50911" y="4833319"/>
            <a:ext cx="2409444" cy="194127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Пользователь\AppData\Local\Microsoft\Windows\Temporary Internet Files\Content.IE5\KP1M2D7C\MC900423539[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260648"/>
            <a:ext cx="1828800" cy="15352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023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72200" y="3933056"/>
            <a:ext cx="2143125" cy="2143125"/>
          </a:xfrm>
        </p:spPr>
      </p:pic>
      <p:sp>
        <p:nvSpPr>
          <p:cNvPr id="3" name="Заголовок 2"/>
          <p:cNvSpPr>
            <a:spLocks noGrp="1"/>
          </p:cNvSpPr>
          <p:nvPr>
            <p:ph type="title"/>
          </p:nvPr>
        </p:nvSpPr>
        <p:spPr/>
        <p:txBody>
          <a:bodyPr>
            <a:normAutofit fontScale="90000"/>
          </a:bodyPr>
          <a:lstStyle/>
          <a:p>
            <a:r>
              <a:rPr lang="en-US" dirty="0">
                <a:latin typeface="Algerian" pitchFamily="82" charset="0"/>
              </a:rPr>
              <a:t>Bagpipe</a:t>
            </a:r>
            <a:r>
              <a:rPr lang="en-US" dirty="0"/>
              <a:t/>
            </a:r>
            <a:br>
              <a:rPr lang="en-US" dirty="0"/>
            </a:br>
            <a:endParaRPr lang="ru-RU" dirty="0"/>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9899" y="3933056"/>
            <a:ext cx="1695450" cy="2695575"/>
          </a:xfrm>
          <a:prstGeom prst="rect">
            <a:avLst/>
          </a:prstGeom>
        </p:spPr>
      </p:pic>
      <p:sp>
        <p:nvSpPr>
          <p:cNvPr id="8" name="Прямоугольник 7"/>
          <p:cNvSpPr/>
          <p:nvPr/>
        </p:nvSpPr>
        <p:spPr>
          <a:xfrm>
            <a:off x="2035349" y="2060848"/>
            <a:ext cx="4572000" cy="3416320"/>
          </a:xfrm>
          <a:prstGeom prst="rect">
            <a:avLst/>
          </a:prstGeom>
        </p:spPr>
        <p:txBody>
          <a:bodyPr>
            <a:spAutoFit/>
          </a:bodyPr>
          <a:lstStyle/>
          <a:p>
            <a:r>
              <a:rPr lang="en-US" dirty="0" smtClean="0">
                <a:solidFill>
                  <a:schemeClr val="tx2"/>
                </a:solidFill>
                <a:latin typeface="Algerian" pitchFamily="82" charset="0"/>
              </a:rPr>
              <a:t>It’s the National musical instrument of Scotland. It Sounds in every city of this country. No holiday is celebrated without playing bagpipes. The history of this instrument is very ancient. It’s usually produced with leather covered with the traditional tartan cloth. Only men are able to play this </a:t>
            </a:r>
            <a:r>
              <a:rPr lang="en-US" dirty="0" smtClean="0">
                <a:solidFill>
                  <a:schemeClr val="tx2"/>
                </a:solidFill>
                <a:latin typeface="Algerian" pitchFamily="82" charset="0"/>
              </a:rPr>
              <a:t>instrument, because </a:t>
            </a:r>
            <a:r>
              <a:rPr lang="en-US" dirty="0" smtClean="0">
                <a:solidFill>
                  <a:schemeClr val="tx2"/>
                </a:solidFill>
                <a:latin typeface="Algerian" pitchFamily="82" charset="0"/>
              </a:rPr>
              <a:t>it demands much power and physical strength.</a:t>
            </a:r>
            <a:endParaRPr lang="ru-RU" dirty="0">
              <a:solidFill>
                <a:schemeClr val="tx2"/>
              </a:solidFill>
            </a:endParaRPr>
          </a:p>
        </p:txBody>
      </p:sp>
    </p:spTree>
    <p:extLst>
      <p:ext uri="{BB962C8B-B14F-4D97-AF65-F5344CB8AC3E}">
        <p14:creationId xmlns:p14="http://schemas.microsoft.com/office/powerpoint/2010/main" val="1249607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en-US" dirty="0" smtClean="0">
                <a:latin typeface="Algerian" pitchFamily="82" charset="0"/>
              </a:rPr>
              <a:t>Kilts and tartans</a:t>
            </a:r>
          </a:p>
          <a:p>
            <a:r>
              <a:rPr lang="en-US" dirty="0" smtClean="0">
                <a:latin typeface="Algerian" pitchFamily="82" charset="0"/>
              </a:rPr>
              <a:t>Christian Apostle </a:t>
            </a:r>
            <a:r>
              <a:rPr lang="en-US" dirty="0">
                <a:latin typeface="Algerian" pitchFamily="82" charset="0"/>
              </a:rPr>
              <a:t>Andrew</a:t>
            </a:r>
            <a:endParaRPr lang="en-US" dirty="0" smtClean="0">
              <a:latin typeface="Algerian" pitchFamily="82" charset="0"/>
            </a:endParaRPr>
          </a:p>
          <a:p>
            <a:r>
              <a:rPr lang="en-US" dirty="0">
                <a:latin typeface="Algerian" pitchFamily="82" charset="0"/>
              </a:rPr>
              <a:t>The motto of </a:t>
            </a:r>
            <a:r>
              <a:rPr lang="en-US" dirty="0" smtClean="0">
                <a:latin typeface="Algerian" pitchFamily="82" charset="0"/>
              </a:rPr>
              <a:t>Scotland</a:t>
            </a:r>
          </a:p>
          <a:p>
            <a:r>
              <a:rPr lang="en-US" dirty="0">
                <a:latin typeface="Algerian" pitchFamily="82" charset="0"/>
              </a:rPr>
              <a:t>Scottish </a:t>
            </a:r>
            <a:r>
              <a:rPr lang="en-US" dirty="0" smtClean="0">
                <a:latin typeface="Algerian" pitchFamily="82" charset="0"/>
              </a:rPr>
              <a:t>flag</a:t>
            </a:r>
          </a:p>
          <a:p>
            <a:r>
              <a:rPr lang="en-US" dirty="0">
                <a:latin typeface="Algerian" pitchFamily="82" charset="0"/>
              </a:rPr>
              <a:t>The coat of arms and the </a:t>
            </a:r>
            <a:r>
              <a:rPr lang="en-US" dirty="0" smtClean="0">
                <a:latin typeface="Algerian" pitchFamily="82" charset="0"/>
              </a:rPr>
              <a:t>standard</a:t>
            </a:r>
          </a:p>
          <a:p>
            <a:r>
              <a:rPr lang="en-US" dirty="0" smtClean="0">
                <a:latin typeface="Algerian" pitchFamily="82" charset="0"/>
              </a:rPr>
              <a:t>Thistle</a:t>
            </a:r>
          </a:p>
          <a:p>
            <a:r>
              <a:rPr lang="en-US" dirty="0" smtClean="0">
                <a:latin typeface="Algerian" pitchFamily="82" charset="0"/>
              </a:rPr>
              <a:t>Unicorn</a:t>
            </a:r>
            <a:endParaRPr lang="ru-RU" dirty="0" smtClean="0">
              <a:latin typeface="Algerian" pitchFamily="82" charset="0"/>
            </a:endParaRPr>
          </a:p>
          <a:p>
            <a:r>
              <a:rPr lang="en-US" dirty="0" smtClean="0">
                <a:latin typeface="Algerian" pitchFamily="82" charset="0"/>
              </a:rPr>
              <a:t>Bagpipes</a:t>
            </a:r>
          </a:p>
          <a:p>
            <a:endParaRPr lang="ru-RU" dirty="0"/>
          </a:p>
        </p:txBody>
      </p:sp>
      <p:sp>
        <p:nvSpPr>
          <p:cNvPr id="3" name="Заголовок 2"/>
          <p:cNvSpPr>
            <a:spLocks noGrp="1"/>
          </p:cNvSpPr>
          <p:nvPr>
            <p:ph type="title"/>
          </p:nvPr>
        </p:nvSpPr>
        <p:spPr/>
        <p:txBody>
          <a:bodyPr/>
          <a:lstStyle/>
          <a:p>
            <a:r>
              <a:rPr lang="en-US" dirty="0" smtClean="0">
                <a:latin typeface="Algerian" pitchFamily="82" charset="0"/>
              </a:rPr>
              <a:t>Symbols</a:t>
            </a:r>
            <a:r>
              <a:rPr lang="ru-RU" dirty="0"/>
              <a:t>:</a:t>
            </a:r>
          </a:p>
        </p:txBody>
      </p:sp>
    </p:spTree>
    <p:extLst>
      <p:ext uri="{BB962C8B-B14F-4D97-AF65-F5344CB8AC3E}">
        <p14:creationId xmlns:p14="http://schemas.microsoft.com/office/powerpoint/2010/main" val="3724545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Пользователь\AppData\Local\Microsoft\Windows\Temporary Internet Files\Content.IE5\KP1M2D7C\MC900359667[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96336" y="260648"/>
            <a:ext cx="1233526" cy="1922069"/>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p:txBody>
          <a:bodyPr>
            <a:normAutofit fontScale="90000"/>
          </a:bodyPr>
          <a:lstStyle/>
          <a:p>
            <a:r>
              <a:rPr lang="en-US" dirty="0">
                <a:latin typeface="Algerian" pitchFamily="82" charset="0"/>
              </a:rPr>
              <a:t>Kilts and tartans</a:t>
            </a:r>
            <a:r>
              <a:rPr lang="en-US" dirty="0"/>
              <a:t/>
            </a:r>
            <a:br>
              <a:rPr lang="en-US" dirty="0"/>
            </a:b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2420888"/>
            <a:ext cx="3606800" cy="3835399"/>
          </a:xfrm>
          <a:prstGeom prst="rect">
            <a:avLst/>
          </a:prstGeom>
        </p:spPr>
      </p:pic>
      <p:sp>
        <p:nvSpPr>
          <p:cNvPr id="6" name="Прямоугольник 5"/>
          <p:cNvSpPr/>
          <p:nvPr/>
        </p:nvSpPr>
        <p:spPr>
          <a:xfrm>
            <a:off x="4139952" y="2924944"/>
            <a:ext cx="4572000" cy="3046988"/>
          </a:xfrm>
          <a:prstGeom prst="rect">
            <a:avLst/>
          </a:prstGeom>
        </p:spPr>
        <p:txBody>
          <a:bodyPr>
            <a:spAutoFit/>
          </a:bodyPr>
          <a:lstStyle/>
          <a:p>
            <a:r>
              <a:rPr lang="en-US" sz="2400" dirty="0" smtClean="0">
                <a:solidFill>
                  <a:schemeClr val="tx2"/>
                </a:solidFill>
                <a:latin typeface="Algerian" pitchFamily="82" charset="0"/>
              </a:rPr>
              <a:t>The color of a</a:t>
            </a:r>
            <a:r>
              <a:rPr lang="ru-RU" sz="2400" dirty="0" smtClean="0">
                <a:solidFill>
                  <a:schemeClr val="tx2"/>
                </a:solidFill>
                <a:latin typeface="Algerian" pitchFamily="82" charset="0"/>
              </a:rPr>
              <a:t> </a:t>
            </a:r>
            <a:r>
              <a:rPr lang="en-US" sz="2400" dirty="0" smtClean="0">
                <a:solidFill>
                  <a:schemeClr val="tx2"/>
                </a:solidFill>
                <a:latin typeface="Algerian" pitchFamily="82" charset="0"/>
              </a:rPr>
              <a:t>kilt depends on a clan a man belongs to.</a:t>
            </a:r>
            <a:endParaRPr lang="en-US" sz="2400" dirty="0" smtClean="0">
              <a:solidFill>
                <a:schemeClr val="tx2"/>
              </a:solidFill>
            </a:endParaRPr>
          </a:p>
          <a:p>
            <a:endParaRPr lang="ru-RU" sz="2400" dirty="0" smtClean="0">
              <a:solidFill>
                <a:schemeClr val="tx2"/>
              </a:solidFill>
            </a:endParaRPr>
          </a:p>
          <a:p>
            <a:r>
              <a:rPr lang="en-US" sz="2400" dirty="0" smtClean="0">
                <a:solidFill>
                  <a:schemeClr val="tx2"/>
                </a:solidFill>
                <a:latin typeface="Algerian" pitchFamily="82" charset="0"/>
              </a:rPr>
              <a:t>For example, if you belong to the Mackenzie clan you must wear a kilt with  blue and green </a:t>
            </a:r>
            <a:r>
              <a:rPr lang="en-US" sz="2400" dirty="0" err="1" smtClean="0">
                <a:solidFill>
                  <a:schemeClr val="tx2"/>
                </a:solidFill>
                <a:latin typeface="Algerian" pitchFamily="82" charset="0"/>
              </a:rPr>
              <a:t>colours</a:t>
            </a:r>
            <a:r>
              <a:rPr lang="en-US" sz="2400" dirty="0" smtClean="0">
                <a:solidFill>
                  <a:schemeClr val="tx2"/>
                </a:solidFill>
                <a:latin typeface="Algerian" pitchFamily="82" charset="0"/>
              </a:rPr>
              <a:t>.</a:t>
            </a:r>
            <a:endParaRPr lang="ru-RU" sz="2400" dirty="0">
              <a:solidFill>
                <a:schemeClr val="tx2"/>
              </a:solidFill>
            </a:endParaRPr>
          </a:p>
        </p:txBody>
      </p:sp>
    </p:spTree>
    <p:extLst>
      <p:ext uri="{BB962C8B-B14F-4D97-AF65-F5344CB8AC3E}">
        <p14:creationId xmlns:p14="http://schemas.microsoft.com/office/powerpoint/2010/main" val="1005799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2040" y="1337455"/>
            <a:ext cx="2387804" cy="3130948"/>
          </a:xfrm>
        </p:spPr>
      </p:pic>
      <p:sp>
        <p:nvSpPr>
          <p:cNvPr id="3" name="Заголовок 2"/>
          <p:cNvSpPr>
            <a:spLocks noGrp="1"/>
          </p:cNvSpPr>
          <p:nvPr>
            <p:ph type="title"/>
          </p:nvPr>
        </p:nvSpPr>
        <p:spPr/>
        <p:txBody>
          <a:bodyPr>
            <a:normAutofit fontScale="90000"/>
          </a:bodyPr>
          <a:lstStyle/>
          <a:p>
            <a:r>
              <a:rPr lang="en-US" dirty="0">
                <a:latin typeface="Algerian" pitchFamily="82" charset="0"/>
              </a:rPr>
              <a:t>Apostle Andrew</a:t>
            </a:r>
            <a:r>
              <a:rPr lang="en-US" dirty="0"/>
              <a:t/>
            </a:r>
            <a:br>
              <a:rPr lang="en-US" dirty="0"/>
            </a:br>
            <a:endParaRPr lang="ru-RU" dirty="0"/>
          </a:p>
        </p:txBody>
      </p:sp>
      <p:sp>
        <p:nvSpPr>
          <p:cNvPr id="11" name="Прямоугольник 10"/>
          <p:cNvSpPr/>
          <p:nvPr/>
        </p:nvSpPr>
        <p:spPr>
          <a:xfrm>
            <a:off x="357158" y="1643050"/>
            <a:ext cx="4248472" cy="4801314"/>
          </a:xfrm>
          <a:prstGeom prst="rect">
            <a:avLst/>
          </a:prstGeom>
        </p:spPr>
        <p:txBody>
          <a:bodyPr wrap="square">
            <a:spAutoFit/>
          </a:bodyPr>
          <a:lstStyle/>
          <a:p>
            <a:r>
              <a:rPr lang="en-US" dirty="0" smtClean="0">
                <a:solidFill>
                  <a:schemeClr val="tx2"/>
                </a:solidFill>
                <a:latin typeface="Algerian" pitchFamily="82" charset="0"/>
              </a:rPr>
              <a:t> St. Andrew</a:t>
            </a:r>
            <a:r>
              <a:rPr lang="ru-RU" dirty="0" smtClean="0">
                <a:solidFill>
                  <a:schemeClr val="tx2"/>
                </a:solidFill>
              </a:rPr>
              <a:t>,</a:t>
            </a:r>
            <a:r>
              <a:rPr lang="en-US" dirty="0" smtClean="0">
                <a:solidFill>
                  <a:schemeClr val="tx2"/>
                </a:solidFill>
                <a:latin typeface="Algerian" pitchFamily="82" charset="0"/>
              </a:rPr>
              <a:t> whose power according to historical data was  transferred to one of Scottish towns</a:t>
            </a:r>
            <a:r>
              <a:rPr lang="ru-RU" dirty="0" smtClean="0">
                <a:solidFill>
                  <a:schemeClr val="tx2"/>
                </a:solidFill>
              </a:rPr>
              <a:t>,</a:t>
            </a:r>
            <a:r>
              <a:rPr lang="en-US" dirty="0" smtClean="0">
                <a:solidFill>
                  <a:schemeClr val="tx2"/>
                </a:solidFill>
                <a:latin typeface="Algerian" pitchFamily="82" charset="0"/>
              </a:rPr>
              <a:t>where he is buried today, is considered to be one of the greatest patrons saint of Scotland. According to the legend</a:t>
            </a:r>
            <a:r>
              <a:rPr lang="ru-RU" dirty="0" smtClean="0">
                <a:solidFill>
                  <a:schemeClr val="tx2"/>
                </a:solidFill>
              </a:rPr>
              <a:t>,</a:t>
            </a:r>
            <a:r>
              <a:rPr lang="en-US" dirty="0" smtClean="0">
                <a:solidFill>
                  <a:schemeClr val="tx2"/>
                </a:solidFill>
                <a:latin typeface="Algerian" pitchFamily="82" charset="0"/>
              </a:rPr>
              <a:t> the apostle was crucified on the cross</a:t>
            </a:r>
            <a:r>
              <a:rPr lang="en-US" dirty="0">
                <a:solidFill>
                  <a:schemeClr val="tx2"/>
                </a:solidFill>
                <a:latin typeface="Algerian" pitchFamily="82" charset="0"/>
              </a:rPr>
              <a:t> </a:t>
            </a:r>
            <a:r>
              <a:rPr lang="en-US" dirty="0" smtClean="0">
                <a:solidFill>
                  <a:schemeClr val="tx2"/>
                </a:solidFill>
                <a:latin typeface="Algerian" pitchFamily="82" charset="0"/>
              </a:rPr>
              <a:t>of an unusual  form. It was in the form of letter X. that is why the Scottish flag of </a:t>
            </a:r>
            <a:r>
              <a:rPr lang="en-US" dirty="0" smtClean="0">
                <a:solidFill>
                  <a:schemeClr val="tx2"/>
                </a:solidFill>
                <a:latin typeface="Algerian" pitchFamily="82" charset="0"/>
              </a:rPr>
              <a:t>St. </a:t>
            </a:r>
            <a:r>
              <a:rPr lang="en-US" dirty="0" smtClean="0">
                <a:solidFill>
                  <a:schemeClr val="tx2"/>
                </a:solidFill>
                <a:latin typeface="Algerian" pitchFamily="82" charset="0"/>
              </a:rPr>
              <a:t>Andrew is based on the  specific form of this </a:t>
            </a:r>
            <a:r>
              <a:rPr lang="en-US" dirty="0" err="1" smtClean="0">
                <a:solidFill>
                  <a:schemeClr val="tx2"/>
                </a:solidFill>
                <a:latin typeface="Algerian" pitchFamily="82" charset="0"/>
              </a:rPr>
              <a:t>crucifiction</a:t>
            </a:r>
            <a:r>
              <a:rPr lang="en-US" dirty="0" smtClean="0">
                <a:solidFill>
                  <a:schemeClr val="tx2"/>
                </a:solidFill>
                <a:latin typeface="Algerian" pitchFamily="82" charset="0"/>
              </a:rPr>
              <a:t> and has got the name of the murdered apostle – St. </a:t>
            </a:r>
            <a:r>
              <a:rPr lang="en-US" dirty="0" smtClean="0">
                <a:solidFill>
                  <a:schemeClr val="tx2"/>
                </a:solidFill>
                <a:latin typeface="Algerian" pitchFamily="82" charset="0"/>
              </a:rPr>
              <a:t>Andrew's </a:t>
            </a:r>
            <a:r>
              <a:rPr lang="en-US" dirty="0" smtClean="0">
                <a:solidFill>
                  <a:schemeClr val="tx2"/>
                </a:solidFill>
                <a:latin typeface="Algerian" pitchFamily="82" charset="0"/>
              </a:rPr>
              <a:t>cross and became the national flag of SCOTLAND.</a:t>
            </a:r>
            <a:endParaRPr lang="ru-RU" dirty="0">
              <a:solidFill>
                <a:schemeClr val="tx2"/>
              </a:solidFill>
            </a:endParaRPr>
          </a:p>
        </p:txBody>
      </p:sp>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3645024"/>
            <a:ext cx="2117178" cy="2937584"/>
          </a:xfrm>
          <a:prstGeom prst="rect">
            <a:avLst/>
          </a:prstGeom>
        </p:spPr>
      </p:pic>
    </p:spTree>
    <p:extLst>
      <p:ext uri="{BB962C8B-B14F-4D97-AF65-F5344CB8AC3E}">
        <p14:creationId xmlns:p14="http://schemas.microsoft.com/office/powerpoint/2010/main" val="811543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Объект 8"/>
          <p:cNvSpPr>
            <a:spLocks noGrp="1"/>
          </p:cNvSpPr>
          <p:nvPr>
            <p:ph idx="1"/>
          </p:nvPr>
        </p:nvSpPr>
        <p:spPr>
          <a:xfrm>
            <a:off x="4536228" y="3068960"/>
            <a:ext cx="3627925" cy="2186608"/>
          </a:xfrm>
        </p:spPr>
        <p:txBody>
          <a:bodyPr>
            <a:normAutofit/>
          </a:bodyPr>
          <a:lstStyle/>
          <a:p>
            <a:r>
              <a:rPr lang="en-US" dirty="0">
                <a:latin typeface="Algerian" pitchFamily="82" charset="0"/>
              </a:rPr>
              <a:t>A motto sounds so: </a:t>
            </a:r>
            <a:r>
              <a:rPr lang="ru-RU" dirty="0" smtClean="0">
                <a:latin typeface="Algerian" pitchFamily="82" charset="0"/>
              </a:rPr>
              <a:t>«</a:t>
            </a:r>
            <a:r>
              <a:rPr lang="en-US" dirty="0" smtClean="0">
                <a:latin typeface="Algerian" pitchFamily="82" charset="0"/>
              </a:rPr>
              <a:t>IN MY DEFENDS GOD ME DEFEND</a:t>
            </a:r>
            <a:r>
              <a:rPr lang="ru-RU" dirty="0" smtClean="0">
                <a:latin typeface="Algerian" pitchFamily="82" charset="0"/>
              </a:rPr>
              <a:t>!»</a:t>
            </a:r>
            <a:endParaRPr lang="en-US" dirty="0">
              <a:latin typeface="Algerian" pitchFamily="82" charset="0"/>
            </a:endParaRPr>
          </a:p>
          <a:p>
            <a:r>
              <a:rPr lang="en-US" dirty="0" smtClean="0">
                <a:latin typeface="Algerian" pitchFamily="82" charset="0"/>
              </a:rPr>
              <a:t> nobody DEFEATS THE SCOTS.</a:t>
            </a:r>
            <a:endParaRPr lang="ru-RU" dirty="0"/>
          </a:p>
        </p:txBody>
      </p:sp>
      <p:sp>
        <p:nvSpPr>
          <p:cNvPr id="3" name="Заголовок 2"/>
          <p:cNvSpPr>
            <a:spLocks noGrp="1"/>
          </p:cNvSpPr>
          <p:nvPr>
            <p:ph type="title"/>
          </p:nvPr>
        </p:nvSpPr>
        <p:spPr/>
        <p:txBody>
          <a:bodyPr>
            <a:normAutofit fontScale="90000"/>
          </a:bodyPr>
          <a:lstStyle/>
          <a:p>
            <a:r>
              <a:rPr lang="en-US" dirty="0">
                <a:latin typeface="Algerian" pitchFamily="82" charset="0"/>
              </a:rPr>
              <a:t>The motto of Scotland</a:t>
            </a:r>
            <a:r>
              <a:rPr lang="en-US" dirty="0"/>
              <a:t/>
            </a:r>
            <a:br>
              <a:rPr lang="en-US" dirty="0"/>
            </a:b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848" y="2276872"/>
            <a:ext cx="2857500" cy="3181350"/>
          </a:xfrm>
          <a:prstGeom prst="rect">
            <a:avLst/>
          </a:prstGeom>
        </p:spPr>
      </p:pic>
    </p:spTree>
    <p:extLst>
      <p:ext uri="{BB962C8B-B14F-4D97-AF65-F5344CB8AC3E}">
        <p14:creationId xmlns:p14="http://schemas.microsoft.com/office/powerpoint/2010/main" val="3720884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211960" y="2636912"/>
            <a:ext cx="4348005" cy="2409131"/>
          </a:xfrm>
        </p:spPr>
        <p:txBody>
          <a:bodyPr>
            <a:normAutofit fontScale="85000" lnSpcReduction="10000"/>
          </a:bodyPr>
          <a:lstStyle/>
          <a:p>
            <a:pPr marL="0" indent="0">
              <a:buNone/>
            </a:pPr>
            <a:r>
              <a:rPr lang="en-US" dirty="0" smtClean="0">
                <a:latin typeface="Algerian" pitchFamily="82" charset="0"/>
              </a:rPr>
              <a:t>THE WHITE CROSS ON a BLUE FIELD </a:t>
            </a:r>
            <a:r>
              <a:rPr lang="en-US" dirty="0" smtClean="0">
                <a:latin typeface="Algerian" pitchFamily="82" charset="0"/>
              </a:rPr>
              <a:t>Represents </a:t>
            </a:r>
            <a:r>
              <a:rPr lang="en-US" dirty="0" smtClean="0">
                <a:latin typeface="Algerian" pitchFamily="82" charset="0"/>
              </a:rPr>
              <a:t>THE </a:t>
            </a:r>
            <a:r>
              <a:rPr lang="en-US" dirty="0" smtClean="0">
                <a:latin typeface="Algerian" pitchFamily="82" charset="0"/>
              </a:rPr>
              <a:t>Christian </a:t>
            </a:r>
            <a:r>
              <a:rPr lang="en-US" dirty="0" smtClean="0">
                <a:latin typeface="Algerian" pitchFamily="82" charset="0"/>
              </a:rPr>
              <a:t>APOSTLE and martyr </a:t>
            </a:r>
            <a:r>
              <a:rPr lang="en-US" dirty="0" smtClean="0">
                <a:latin typeface="Algerian" pitchFamily="82" charset="0"/>
              </a:rPr>
              <a:t>St. ANDREW </a:t>
            </a:r>
            <a:r>
              <a:rPr lang="en-US" dirty="0" smtClean="0">
                <a:latin typeface="Algerian" pitchFamily="82" charset="0"/>
              </a:rPr>
              <a:t>AND IS CALLED BANNER Of SCOTLAND. The x-shaped cross first appeared in the kingdom of </a:t>
            </a:r>
            <a:r>
              <a:rPr lang="en-US" dirty="0" smtClean="0">
                <a:latin typeface="Algerian" pitchFamily="82" charset="0"/>
              </a:rPr>
              <a:t>Scotland </a:t>
            </a:r>
            <a:r>
              <a:rPr lang="en-US" dirty="0" smtClean="0">
                <a:latin typeface="Algerian" pitchFamily="82" charset="0"/>
              </a:rPr>
              <a:t>in 1180 during the reign of William </a:t>
            </a:r>
            <a:r>
              <a:rPr lang="en-US" dirty="0" smtClean="0">
                <a:latin typeface="Algerian" pitchFamily="82" charset="0"/>
              </a:rPr>
              <a:t>I.</a:t>
            </a:r>
            <a:endParaRPr lang="ru-RU" dirty="0"/>
          </a:p>
        </p:txBody>
      </p:sp>
      <p:sp>
        <p:nvSpPr>
          <p:cNvPr id="3" name="Заголовок 2"/>
          <p:cNvSpPr>
            <a:spLocks noGrp="1"/>
          </p:cNvSpPr>
          <p:nvPr>
            <p:ph type="title"/>
          </p:nvPr>
        </p:nvSpPr>
        <p:spPr/>
        <p:txBody>
          <a:bodyPr>
            <a:normAutofit fontScale="90000"/>
          </a:bodyPr>
          <a:lstStyle/>
          <a:p>
            <a:r>
              <a:rPr lang="en-US" dirty="0">
                <a:latin typeface="Algerian" pitchFamily="82" charset="0"/>
              </a:rPr>
              <a:t>Scottish flag</a:t>
            </a:r>
            <a:r>
              <a:rPr lang="en-US" dirty="0"/>
              <a:t/>
            </a:r>
            <a:br>
              <a:rPr lang="en-US" dirty="0"/>
            </a:br>
            <a:endParaRPr lang="ru-RU" dirty="0"/>
          </a:p>
        </p:txBody>
      </p:sp>
      <p:pic>
        <p:nvPicPr>
          <p:cNvPr id="3074" name="Picture 2" descr="C:\Users\Пользователь\AppData\Local\Microsoft\Windows\Temporary Internet Files\Content.IE5\CLK6BOSF\MC9004235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276872"/>
            <a:ext cx="3240360" cy="3763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6881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2348880"/>
            <a:ext cx="2038350" cy="2247900"/>
          </a:xfrm>
        </p:spPr>
      </p:pic>
      <p:sp>
        <p:nvSpPr>
          <p:cNvPr id="3" name="Заголовок 2"/>
          <p:cNvSpPr>
            <a:spLocks noGrp="1"/>
          </p:cNvSpPr>
          <p:nvPr>
            <p:ph type="title"/>
          </p:nvPr>
        </p:nvSpPr>
        <p:spPr/>
        <p:txBody>
          <a:bodyPr>
            <a:normAutofit fontScale="90000"/>
          </a:bodyPr>
          <a:lstStyle/>
          <a:p>
            <a:r>
              <a:rPr lang="en-US" dirty="0"/>
              <a:t/>
            </a:r>
            <a:br>
              <a:rPr lang="en-US" dirty="0"/>
            </a:br>
            <a:r>
              <a:rPr lang="en-US" dirty="0">
                <a:latin typeface="Algerian" pitchFamily="82" charset="0"/>
              </a:rPr>
              <a:t>The coat of arms and the standard</a:t>
            </a:r>
            <a:endParaRPr lang="ru-RU" dirty="0"/>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4970748"/>
            <a:ext cx="2376264" cy="1144127"/>
          </a:xfrm>
          <a:prstGeom prst="rect">
            <a:avLst/>
          </a:prstGeom>
        </p:spPr>
      </p:pic>
      <p:sp>
        <p:nvSpPr>
          <p:cNvPr id="10" name="Прямоугольник 9"/>
          <p:cNvSpPr/>
          <p:nvPr/>
        </p:nvSpPr>
        <p:spPr>
          <a:xfrm>
            <a:off x="3851920" y="2420888"/>
            <a:ext cx="4572000" cy="923330"/>
          </a:xfrm>
          <a:prstGeom prst="rect">
            <a:avLst/>
          </a:prstGeom>
        </p:spPr>
        <p:txBody>
          <a:bodyPr>
            <a:spAutoFit/>
          </a:bodyPr>
          <a:lstStyle/>
          <a:p>
            <a:r>
              <a:rPr lang="en-US" dirty="0" smtClean="0">
                <a:solidFill>
                  <a:schemeClr val="accent2">
                    <a:lumMod val="75000"/>
                  </a:schemeClr>
                </a:solidFill>
                <a:latin typeface="Algerian" pitchFamily="82" charset="0"/>
              </a:rPr>
              <a:t>a scarlet lion is represented on a yellow </a:t>
            </a:r>
            <a:r>
              <a:rPr lang="en-US" dirty="0" smtClean="0">
                <a:solidFill>
                  <a:schemeClr val="accent2">
                    <a:lumMod val="75000"/>
                  </a:schemeClr>
                </a:solidFill>
                <a:latin typeface="Algerian" pitchFamily="82" charset="0"/>
              </a:rPr>
              <a:t>background, it's </a:t>
            </a:r>
            <a:r>
              <a:rPr lang="en-US" dirty="0" smtClean="0">
                <a:solidFill>
                  <a:schemeClr val="accent2">
                    <a:lumMod val="75000"/>
                  </a:schemeClr>
                </a:solidFill>
                <a:latin typeface="Algerian" pitchFamily="82" charset="0"/>
              </a:rPr>
              <a:t>situated in a red double scope with lilies.</a:t>
            </a:r>
            <a:endParaRPr lang="ru-RU" dirty="0">
              <a:solidFill>
                <a:schemeClr val="accent2">
                  <a:lumMod val="75000"/>
                </a:schemeClr>
              </a:solidFill>
            </a:endParaRPr>
          </a:p>
        </p:txBody>
      </p:sp>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3861048"/>
            <a:ext cx="2520280" cy="2473025"/>
          </a:xfrm>
          <a:prstGeom prst="rect">
            <a:avLst/>
          </a:prstGeom>
        </p:spPr>
      </p:pic>
    </p:spTree>
    <p:extLst>
      <p:ext uri="{BB962C8B-B14F-4D97-AF65-F5344CB8AC3E}">
        <p14:creationId xmlns:p14="http://schemas.microsoft.com/office/powerpoint/2010/main" val="3560923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Пользователь\AppData\Local\Microsoft\Windows\Temporary Internet Files\Content.IE5\GBNVD51B\MP900434164[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348880"/>
            <a:ext cx="2312320" cy="3451225"/>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p:txBody>
          <a:bodyPr>
            <a:normAutofit fontScale="90000"/>
          </a:bodyPr>
          <a:lstStyle/>
          <a:p>
            <a:r>
              <a:rPr lang="en-US" dirty="0">
                <a:latin typeface="Algerian" pitchFamily="82" charset="0"/>
              </a:rPr>
              <a:t>Thistle</a:t>
            </a:r>
            <a:r>
              <a:rPr lang="en-US" dirty="0"/>
              <a:t/>
            </a:r>
            <a:br>
              <a:rPr lang="en-US" dirty="0"/>
            </a:br>
            <a:endParaRPr lang="ru-RU" dirty="0"/>
          </a:p>
        </p:txBody>
      </p:sp>
      <p:sp>
        <p:nvSpPr>
          <p:cNvPr id="5" name="Прямоугольник 4"/>
          <p:cNvSpPr/>
          <p:nvPr/>
        </p:nvSpPr>
        <p:spPr>
          <a:xfrm>
            <a:off x="4067944" y="2962870"/>
            <a:ext cx="3816424" cy="3139321"/>
          </a:xfrm>
          <a:prstGeom prst="rect">
            <a:avLst/>
          </a:prstGeom>
        </p:spPr>
        <p:txBody>
          <a:bodyPr wrap="square">
            <a:spAutoFit/>
          </a:bodyPr>
          <a:lstStyle/>
          <a:p>
            <a:r>
              <a:rPr lang="en-US" dirty="0" smtClean="0">
                <a:solidFill>
                  <a:schemeClr val="tx2"/>
                </a:solidFill>
                <a:latin typeface="Algerian" pitchFamily="82" charset="0"/>
              </a:rPr>
              <a:t>Thistle Became the emblem of Scotland in 990 during a battle. According to the legend scots knew about approaching of their enemies, because one of them unfortunately stood on the spiny plant and shrieked out in </a:t>
            </a:r>
            <a:r>
              <a:rPr lang="en-US" dirty="0" smtClean="0">
                <a:solidFill>
                  <a:schemeClr val="tx2"/>
                </a:solidFill>
                <a:latin typeface="Algerian" pitchFamily="82" charset="0"/>
              </a:rPr>
              <a:t>pain. Thistle symbolizes</a:t>
            </a:r>
            <a:r>
              <a:rPr lang="ru-RU" dirty="0" smtClean="0">
                <a:solidFill>
                  <a:schemeClr val="tx2"/>
                </a:solidFill>
                <a:latin typeface="Algerian" pitchFamily="82" charset="0"/>
              </a:rPr>
              <a:t> </a:t>
            </a:r>
            <a:r>
              <a:rPr lang="en-US" dirty="0" smtClean="0">
                <a:solidFill>
                  <a:schemeClr val="tx2"/>
                </a:solidFill>
                <a:latin typeface="Algerian" pitchFamily="82" charset="0"/>
              </a:rPr>
              <a:t>the </a:t>
            </a:r>
            <a:r>
              <a:rPr lang="en-US" dirty="0" smtClean="0">
                <a:solidFill>
                  <a:schemeClr val="tx2"/>
                </a:solidFill>
                <a:latin typeface="Algerian" pitchFamily="82" charset="0"/>
              </a:rPr>
              <a:t>courage and independence of Scots. </a:t>
            </a:r>
            <a:endParaRPr lang="ru-RU" dirty="0">
              <a:solidFill>
                <a:schemeClr val="tx2"/>
              </a:solidFill>
            </a:endParaRPr>
          </a:p>
        </p:txBody>
      </p:sp>
      <p:pic>
        <p:nvPicPr>
          <p:cNvPr id="4099" name="Picture 3" descr="C:\Users\Пользователь\AppData\Local\Microsoft\Windows\Temporary Internet Files\Content.IE5\CLK6BOSF\MC90033135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8780" y="5071450"/>
            <a:ext cx="1815220" cy="178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012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Пользователь\AppData\Local\Microsoft\Windows\Temporary Internet Files\Content.IE5\GBNVD51B\MC900438171[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428992" y="5010150"/>
            <a:ext cx="2044700" cy="184785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p:txBody>
          <a:bodyPr>
            <a:normAutofit fontScale="90000"/>
          </a:bodyPr>
          <a:lstStyle/>
          <a:p>
            <a:r>
              <a:rPr lang="en-US" dirty="0">
                <a:latin typeface="Algerian" pitchFamily="82" charset="0"/>
              </a:rPr>
              <a:t>Unicorn</a:t>
            </a:r>
            <a:r>
              <a:rPr lang="en-US" dirty="0"/>
              <a:t/>
            </a:r>
            <a:br>
              <a:rPr lang="en-US" dirty="0"/>
            </a:br>
            <a:endParaRPr lang="ru-RU" dirty="0"/>
          </a:p>
        </p:txBody>
      </p:sp>
      <p:pic>
        <p:nvPicPr>
          <p:cNvPr id="5123" name="Picture 3" descr="C:\Users\Пользователь\AppData\Local\Microsoft\Windows\Temporary Internet Files\Content.IE5\KP1M2D7C\MC9004447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352" y="4077072"/>
            <a:ext cx="1895935" cy="2455168"/>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795" y="1916831"/>
            <a:ext cx="2476327" cy="1854855"/>
          </a:xfrm>
          <a:prstGeom prst="rect">
            <a:avLst/>
          </a:prstGeom>
        </p:spPr>
      </p:pic>
      <p:sp>
        <p:nvSpPr>
          <p:cNvPr id="6" name="Прямоугольник 5"/>
          <p:cNvSpPr/>
          <p:nvPr/>
        </p:nvSpPr>
        <p:spPr>
          <a:xfrm>
            <a:off x="3357554" y="1643050"/>
            <a:ext cx="2592288" cy="3416320"/>
          </a:xfrm>
          <a:prstGeom prst="rect">
            <a:avLst/>
          </a:prstGeom>
        </p:spPr>
        <p:txBody>
          <a:bodyPr wrap="square">
            <a:spAutoFit/>
          </a:bodyPr>
          <a:lstStyle/>
          <a:p>
            <a:r>
              <a:rPr lang="en-US" dirty="0" smtClean="0">
                <a:solidFill>
                  <a:schemeClr val="tx2"/>
                </a:solidFill>
                <a:latin typeface="Algerian" pitchFamily="82" charset="0"/>
              </a:rPr>
              <a:t>An unicorn often appears as the symbol of Scotland. </a:t>
            </a:r>
          </a:p>
          <a:p>
            <a:r>
              <a:rPr lang="en-US" dirty="0" smtClean="0">
                <a:solidFill>
                  <a:schemeClr val="tx2"/>
                </a:solidFill>
                <a:latin typeface="Algerian" pitchFamily="82" charset="0"/>
              </a:rPr>
              <a:t>Nobody knows why it became so. According to legend  a unicorn was considered a very dangerous beast and depicted </a:t>
            </a:r>
            <a:r>
              <a:rPr lang="en-US" dirty="0" smtClean="0">
                <a:solidFill>
                  <a:schemeClr val="tx2"/>
                </a:solidFill>
                <a:latin typeface="Algerian" pitchFamily="82" charset="0"/>
              </a:rPr>
              <a:t>Scottish </a:t>
            </a:r>
            <a:r>
              <a:rPr lang="en-US" dirty="0" smtClean="0">
                <a:solidFill>
                  <a:schemeClr val="tx2"/>
                </a:solidFill>
                <a:latin typeface="Algerian" pitchFamily="82" charset="0"/>
              </a:rPr>
              <a:t>character very well</a:t>
            </a:r>
            <a:r>
              <a:rPr lang="en-US" dirty="0" smtClean="0">
                <a:solidFill>
                  <a:schemeClr val="accent2">
                    <a:lumMod val="75000"/>
                  </a:schemeClr>
                </a:solidFill>
                <a:latin typeface="Algerian" pitchFamily="82" charset="0"/>
              </a:rPr>
              <a:t>.</a:t>
            </a:r>
            <a:endParaRPr lang="ru-RU" dirty="0">
              <a:solidFill>
                <a:schemeClr val="accent2">
                  <a:lumMod val="75000"/>
                </a:schemeClr>
              </a:solidFill>
            </a:endParaRP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9426" y="3066905"/>
            <a:ext cx="2591600" cy="3063357"/>
          </a:xfrm>
          <a:prstGeom prst="rect">
            <a:avLst/>
          </a:prstGeom>
        </p:spPr>
      </p:pic>
    </p:spTree>
    <p:extLst>
      <p:ext uri="{BB962C8B-B14F-4D97-AF65-F5344CB8AC3E}">
        <p14:creationId xmlns:p14="http://schemas.microsoft.com/office/powerpoint/2010/main" val="21480194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183</TotalTime>
  <Words>410</Words>
  <Application>Microsoft Office PowerPoint</Application>
  <PresentationFormat>Экран (4:3)</PresentationFormat>
  <Paragraphs>30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Волна</vt:lpstr>
      <vt:lpstr>Symbols Of Scotland</vt:lpstr>
      <vt:lpstr>Symbols:</vt:lpstr>
      <vt:lpstr>Kilts and tartans </vt:lpstr>
      <vt:lpstr>Apostle Andrew </vt:lpstr>
      <vt:lpstr>The motto of Scotland </vt:lpstr>
      <vt:lpstr>Scottish flag </vt:lpstr>
      <vt:lpstr> The coat of arms and the standard</vt:lpstr>
      <vt:lpstr>Thistle </vt:lpstr>
      <vt:lpstr>Unicorn </vt:lpstr>
      <vt:lpstr>Bagpipe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Symbols Of Scotland</dc:title>
  <dc:creator>Пользователь</dc:creator>
  <cp:lastModifiedBy>Пользователь</cp:lastModifiedBy>
  <cp:revision>21</cp:revision>
  <dcterms:created xsi:type="dcterms:W3CDTF">2011-12-09T17:23:01Z</dcterms:created>
  <dcterms:modified xsi:type="dcterms:W3CDTF">2011-12-23T17:10:55Z</dcterms:modified>
</cp:coreProperties>
</file>